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256" r:id="rId2"/>
    <p:sldId id="257" r:id="rId3"/>
    <p:sldId id="279" r:id="rId4"/>
    <p:sldId id="284" r:id="rId5"/>
    <p:sldId id="258" r:id="rId6"/>
    <p:sldId id="259" r:id="rId7"/>
    <p:sldId id="282" r:id="rId8"/>
    <p:sldId id="260" r:id="rId9"/>
    <p:sldId id="261" r:id="rId10"/>
    <p:sldId id="262" r:id="rId11"/>
    <p:sldId id="263" r:id="rId12"/>
    <p:sldId id="281" r:id="rId13"/>
    <p:sldId id="283" r:id="rId14"/>
    <p:sldId id="266" r:id="rId15"/>
    <p:sldId id="267" r:id="rId16"/>
    <p:sldId id="268" r:id="rId17"/>
    <p:sldId id="264" r:id="rId18"/>
    <p:sldId id="265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84" autoAdjust="0"/>
  </p:normalViewPr>
  <p:slideViewPr>
    <p:cSldViewPr snapToGrid="0">
      <p:cViewPr varScale="1">
        <p:scale>
          <a:sx n="66" d="100"/>
          <a:sy n="66" d="100"/>
        </p:scale>
        <p:origin x="1301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F5F27-8569-4460-90D8-A62F3246CE3E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C7AD5-D9EE-4303-B90D-BE9692C3A3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996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Perkenalkan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dulu</a:t>
            </a:r>
            <a:r>
              <a:rPr lang="en-US" dirty="0"/>
              <a:t>. Sama tanya2 </a:t>
            </a:r>
            <a:r>
              <a:rPr lang="en-US" dirty="0" err="1"/>
              <a:t>anaknya</a:t>
            </a:r>
            <a:r>
              <a:rPr lang="en-US" dirty="0"/>
              <a:t>.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gimana</a:t>
            </a:r>
            <a:r>
              <a:rPr lang="en-US" dirty="0"/>
              <a:t> </a:t>
            </a:r>
            <a:r>
              <a:rPr lang="en-US" dirty="0" err="1"/>
              <a:t>darimana</a:t>
            </a:r>
            <a:r>
              <a:rPr lang="en-US" dirty="0"/>
              <a:t> </a:t>
            </a:r>
            <a:r>
              <a:rPr lang="en-US" dirty="0" err="1"/>
              <a:t>asalnya</a:t>
            </a:r>
            <a:r>
              <a:rPr lang="en-US" dirty="0"/>
              <a:t>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5402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Jelasin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program </a:t>
            </a:r>
            <a:r>
              <a:rPr lang="en-US" dirty="0" err="1"/>
              <a:t>tersebut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7256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Jelasin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dasarnya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944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Jelasin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4568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konstanta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876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Jelasin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Boolean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pastiin</a:t>
            </a:r>
            <a:r>
              <a:rPr lang="en-US" dirty="0"/>
              <a:t> </a:t>
            </a:r>
            <a:r>
              <a:rPr lang="en-US" dirty="0" err="1"/>
              <a:t>muridnya</a:t>
            </a:r>
            <a:r>
              <a:rPr lang="en-US" dirty="0"/>
              <a:t> </a:t>
            </a:r>
            <a:r>
              <a:rPr lang="en-US" dirty="0" err="1"/>
              <a:t>ngerti</a:t>
            </a:r>
            <a:r>
              <a:rPr lang="en-US" dirty="0"/>
              <a:t> Boolean.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8000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Jelasin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Boolean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pastiin</a:t>
            </a:r>
            <a:r>
              <a:rPr lang="en-US" dirty="0"/>
              <a:t> </a:t>
            </a:r>
            <a:r>
              <a:rPr lang="en-US" dirty="0" err="1"/>
              <a:t>muridnya</a:t>
            </a:r>
            <a:r>
              <a:rPr lang="en-US" dirty="0"/>
              <a:t> </a:t>
            </a:r>
            <a:r>
              <a:rPr lang="en-US" dirty="0" err="1"/>
              <a:t>ngerti</a:t>
            </a:r>
            <a:r>
              <a:rPr lang="en-US" dirty="0"/>
              <a:t> </a:t>
            </a:r>
            <a:r>
              <a:rPr lang="en-US" dirty="0" err="1"/>
              <a:t>boolean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916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Jelasin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Boolean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pastiin</a:t>
            </a:r>
            <a:r>
              <a:rPr lang="en-US" dirty="0"/>
              <a:t> </a:t>
            </a:r>
            <a:r>
              <a:rPr lang="en-US" dirty="0" err="1"/>
              <a:t>muridnya</a:t>
            </a:r>
            <a:r>
              <a:rPr lang="en-US" dirty="0"/>
              <a:t> </a:t>
            </a:r>
            <a:r>
              <a:rPr lang="en-US" dirty="0" err="1"/>
              <a:t>ngerti</a:t>
            </a:r>
            <a:r>
              <a:rPr lang="en-US" dirty="0"/>
              <a:t> </a:t>
            </a:r>
            <a:r>
              <a:rPr lang="en-US" dirty="0" err="1"/>
              <a:t>boolean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1787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 </a:t>
            </a:r>
            <a:r>
              <a:rPr lang="en-US" dirty="0" err="1"/>
              <a:t>contoh</a:t>
            </a:r>
            <a:r>
              <a:rPr lang="en-US" dirty="0"/>
              <a:t> Integer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bulat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1416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float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desimal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1436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Bilangan</a:t>
            </a:r>
            <a:r>
              <a:rPr lang="en-US" dirty="0"/>
              <a:t> double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float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detail </a:t>
            </a:r>
            <a:r>
              <a:rPr lang="en-US" dirty="0" err="1"/>
              <a:t>angka</a:t>
            </a:r>
            <a:r>
              <a:rPr lang="en-US" dirty="0"/>
              <a:t> decimal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ditunjukkin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9666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Jelasin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aja</a:t>
            </a:r>
            <a:r>
              <a:rPr lang="en-US" dirty="0"/>
              <a:t> yang </a:t>
            </a:r>
            <a:r>
              <a:rPr lang="en-US" dirty="0" err="1"/>
              <a:t>dipelajari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1237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1 </a:t>
            </a:r>
            <a:r>
              <a:rPr lang="en-US" dirty="0" err="1"/>
              <a:t>karakter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6284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string. String 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Kumpulan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kalimat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3399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BOOLEAN AND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5183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BOOLEAN OR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6945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BOOLEAN NOT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5393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6824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Jelasin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aja</a:t>
            </a:r>
            <a:r>
              <a:rPr lang="en-US" dirty="0"/>
              <a:t> </a:t>
            </a:r>
            <a:r>
              <a:rPr lang="en-US" dirty="0" err="1"/>
              <a:t>sih</a:t>
            </a:r>
            <a:r>
              <a:rPr lang="en-US" dirty="0"/>
              <a:t> yang </a:t>
            </a:r>
            <a:r>
              <a:rPr lang="en-US" dirty="0" err="1"/>
              <a:t>diperluin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program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Panjang ?</a:t>
            </a:r>
          </a:p>
          <a:p>
            <a:pPr marL="228600" indent="-228600">
              <a:buAutoNum type="arabicPeriod"/>
            </a:pPr>
            <a:r>
              <a:rPr lang="en-US" dirty="0"/>
              <a:t>Input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? Panjang dan </a:t>
            </a:r>
            <a:r>
              <a:rPr lang="en-US" dirty="0" err="1"/>
              <a:t>lebar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Outputnya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? Atau </a:t>
            </a:r>
            <a:r>
              <a:rPr lang="en-US" dirty="0" err="1"/>
              <a:t>hasilnya</a:t>
            </a:r>
            <a:r>
              <a:rPr lang="en-US" dirty="0"/>
              <a:t> ? Ya </a:t>
            </a:r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7339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029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Bilang</a:t>
            </a:r>
            <a:r>
              <a:rPr lang="en-US" dirty="0"/>
              <a:t> </a:t>
            </a:r>
            <a:r>
              <a:rPr lang="en-US" dirty="0" err="1"/>
              <a:t>aja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pake</a:t>
            </a:r>
            <a:r>
              <a:rPr lang="en-US" dirty="0"/>
              <a:t> compiler online </a:t>
            </a:r>
            <a:r>
              <a:rPr lang="en-US" dirty="0" err="1"/>
              <a:t>dulu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install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nanti</a:t>
            </a:r>
            <a:r>
              <a:rPr lang="en-US" dirty="0"/>
              <a:t> dan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bantu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777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Misal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dirty="0"/>
              <a:t> </a:t>
            </a:r>
            <a:r>
              <a:rPr lang="en-US" dirty="0" err="1"/>
              <a:t>duit</a:t>
            </a:r>
            <a:r>
              <a:rPr lang="en-US" dirty="0"/>
              <a:t> atm, </a:t>
            </a:r>
            <a:r>
              <a:rPr lang="en-US" dirty="0" err="1"/>
              <a:t>urutannya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?</a:t>
            </a:r>
          </a:p>
          <a:p>
            <a:pPr marL="228600" indent="-228600">
              <a:buAutoNum type="arabicPeriod"/>
            </a:pPr>
            <a:r>
              <a:rPr lang="en-US" dirty="0" err="1"/>
              <a:t>Masukkin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atm dan </a:t>
            </a:r>
            <a:r>
              <a:rPr lang="en-US" dirty="0" err="1"/>
              <a:t>tunggu</a:t>
            </a:r>
            <a:r>
              <a:rPr lang="en-US" dirty="0"/>
              <a:t> proses.</a:t>
            </a:r>
          </a:p>
          <a:p>
            <a:pPr marL="228600" indent="-228600">
              <a:buAutoNum type="arabicPeriod"/>
            </a:pPr>
            <a:r>
              <a:rPr lang="en-US" dirty="0"/>
              <a:t>Masukkan pin.</a:t>
            </a:r>
          </a:p>
          <a:p>
            <a:pPr marL="228600" indent="-228600">
              <a:buAutoNum type="arabicPeriod"/>
            </a:pPr>
            <a:r>
              <a:rPr lang="en-US" dirty="0" err="1"/>
              <a:t>Pilih</a:t>
            </a:r>
            <a:r>
              <a:rPr lang="en-US" dirty="0"/>
              <a:t> menu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dirty="0"/>
              <a:t> uang.</a:t>
            </a:r>
          </a:p>
          <a:p>
            <a:pPr marL="228600" indent="-228600">
              <a:buAutoNum type="arabicPeriod"/>
            </a:pPr>
            <a:r>
              <a:rPr lang="en-US" dirty="0"/>
              <a:t>Input nominal uang yang </a:t>
            </a:r>
            <a:r>
              <a:rPr lang="en-US" dirty="0" err="1"/>
              <a:t>ingin</a:t>
            </a:r>
            <a:r>
              <a:rPr lang="en-US" dirty="0"/>
              <a:t> di </a:t>
            </a:r>
            <a:r>
              <a:rPr lang="en-US" dirty="0" err="1"/>
              <a:t>ambil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r>
              <a:rPr lang="en-US" dirty="0" err="1"/>
              <a:t>Pencet</a:t>
            </a:r>
            <a:r>
              <a:rPr lang="en-US" dirty="0"/>
              <a:t> enter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iya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r>
              <a:rPr lang="en-US" dirty="0" err="1"/>
              <a:t>Duit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dan </a:t>
            </a:r>
            <a:r>
              <a:rPr lang="en-US" dirty="0" err="1"/>
              <a:t>kartu</a:t>
            </a:r>
            <a:r>
              <a:rPr lang="en-US" dirty="0"/>
              <a:t> atm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mesin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Selesai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104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temennya</a:t>
            </a:r>
            <a:r>
              <a:rPr lang="en-US" dirty="0"/>
              <a:t> C dan C#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4705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Kenapa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belajar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C++ ? C++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Bahasa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pemrograman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adobe,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Autocad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Blender</a:t>
            </a:r>
          </a:p>
          <a:p>
            <a:pPr marL="228600" indent="-228600">
              <a:buAutoNum type="arabicPeriod"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editing software</a:t>
            </a:r>
          </a:p>
          <a:p>
            <a:pPr marL="228600" indent="-228600">
              <a:buAutoNum type="arabicPeriod"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butuh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grafis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Tingkat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>
              <a:buAutoNum type="arabicPeriod"/>
            </a:pP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smartwatch, microwave dan robotic. Maksud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embedded system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Adalah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buat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ditanam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elektronik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buat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menjalankan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Misal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sehari2 embedded system :</a:t>
            </a:r>
          </a:p>
          <a:p>
            <a:pPr marL="228600" indent="-228600"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Mesin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cuci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diatur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suhunya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indent="-228600">
              <a:buAutoNum type="arabicPeriod"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Jam digital</a:t>
            </a:r>
          </a:p>
          <a:p>
            <a:pPr marL="228600" indent="-228600">
              <a:buAutoNum type="arabicPeriod"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Microwave</a:t>
            </a:r>
          </a:p>
          <a:p>
            <a:pPr marL="228600" indent="-2286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juga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dipake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juga.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228600" indent="-2286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of duty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AAA, PUBG,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fortnite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C++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unreal engine dan unity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4228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Bahasa </a:t>
            </a:r>
            <a:r>
              <a:rPr lang="en-US" dirty="0" err="1"/>
              <a:t>pemrogramannya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Bahasa </a:t>
            </a:r>
            <a:r>
              <a:rPr lang="en-US" dirty="0" err="1"/>
              <a:t>manusia</a:t>
            </a:r>
            <a:r>
              <a:rPr lang="en-US" dirty="0"/>
              <a:t>. C++ dan C#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effort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menulis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kodingannya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Bahasa </a:t>
            </a:r>
            <a:r>
              <a:rPr lang="en-US" dirty="0" err="1"/>
              <a:t>pemrograman</a:t>
            </a:r>
            <a:r>
              <a:rPr lang="en-US" dirty="0"/>
              <a:t> yang </a:t>
            </a:r>
            <a:r>
              <a:rPr lang="en-US" dirty="0" err="1"/>
              <a:t>cepet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robotic </a:t>
            </a:r>
            <a:r>
              <a:rPr lang="en-US" dirty="0" err="1"/>
              <a:t>atau</a:t>
            </a:r>
            <a:r>
              <a:rPr lang="en-US" dirty="0"/>
              <a:t> hardware dan </a:t>
            </a:r>
            <a:r>
              <a:rPr lang="en-US" dirty="0" err="1"/>
              <a:t>lainnya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825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Kurang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C++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3243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program C++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kodingan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7AD5-D9EE-4303-B90D-BE9692C3A3B6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134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147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795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613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350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D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99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334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144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350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506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732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034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94963ED-8D06-4C96-9F23-A236DE73EB7B}" type="datetimeFigureOut">
              <a:rPr lang="en-ID" smtClean="0"/>
              <a:t>23/06/2025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B71CA79-7321-42F8-9AB0-EE3DE7F63E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579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gramiz.pro/ide/cpp" TargetMode="External"/><Relationship Id="rId5" Type="http://schemas.openxmlformats.org/officeDocument/2006/relationships/hyperlink" Target="https://youtu.be/DMWD7wfhgNY?si=ayqPYX-V6JJeCwie" TargetMode="External"/><Relationship Id="rId4" Type="http://schemas.openxmlformats.org/officeDocument/2006/relationships/hyperlink" Target="https://code.visualstudio.com/docs/cpp/config-mingw" TargetMode="External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++ Icon Logo PNG vector in SVG, PDF, AI, CDR format">
            <a:extLst>
              <a:ext uri="{FF2B5EF4-FFF2-40B4-BE49-F238E27FC236}">
                <a16:creationId xmlns:a16="http://schemas.microsoft.com/office/drawing/2014/main" id="{C9050A67-053C-1714-E2FD-98FFA06A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9" y="0"/>
            <a:ext cx="1651322" cy="123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3CD1EC-27EF-356B-2C03-FED18AA2C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327750"/>
            <a:ext cx="11103078" cy="1645920"/>
          </a:xfrm>
        </p:spPr>
        <p:txBody>
          <a:bodyPr/>
          <a:lstStyle/>
          <a:p>
            <a:r>
              <a:rPr lang="en-US" sz="6000" dirty="0"/>
              <a:t>Intro to C++ &amp; Problem solving</a:t>
            </a:r>
            <a:endParaRPr lang="en-ID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4EE42-FBF2-8F66-60BA-264E607CE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Pertemuan</a:t>
            </a:r>
            <a:r>
              <a:rPr lang="en-US" dirty="0"/>
              <a:t> 1</a:t>
            </a:r>
          </a:p>
          <a:p>
            <a:endParaRPr lang="en-US" dirty="0"/>
          </a:p>
          <a:p>
            <a:r>
              <a:rPr lang="en-US" dirty="0"/>
              <a:t>Tutor : Vanya </a:t>
            </a:r>
            <a:r>
              <a:rPr lang="en-US" dirty="0" err="1"/>
              <a:t>Mayazura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4930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900FC3-DA18-A129-AECE-A60DD5B00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907731"/>
              </p:ext>
            </p:extLst>
          </p:nvPr>
        </p:nvGraphicFramePr>
        <p:xfrm>
          <a:off x="1091878" y="688532"/>
          <a:ext cx="10008244" cy="497148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004122">
                  <a:extLst>
                    <a:ext uri="{9D8B030D-6E8A-4147-A177-3AD203B41FA5}">
                      <a16:colId xmlns:a16="http://schemas.microsoft.com/office/drawing/2014/main" val="656882568"/>
                    </a:ext>
                  </a:extLst>
                </a:gridCol>
                <a:gridCol w="5004122">
                  <a:extLst>
                    <a:ext uri="{9D8B030D-6E8A-4147-A177-3AD203B41FA5}">
                      <a16:colId xmlns:a16="http://schemas.microsoft.com/office/drawing/2014/main" val="3492883770"/>
                    </a:ext>
                  </a:extLst>
                </a:gridCol>
              </a:tblGrid>
              <a:tr h="828581">
                <a:tc>
                  <a:txBody>
                    <a:bodyPr/>
                    <a:lstStyle/>
                    <a:p>
                      <a:r>
                        <a:rPr lang="en-ID"/>
                        <a:t>Bagian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Fungsi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121244"/>
                  </a:ext>
                </a:extLst>
              </a:tr>
              <a:tr h="828581">
                <a:tc>
                  <a:txBody>
                    <a:bodyPr/>
                    <a:lstStyle/>
                    <a:p>
                      <a:r>
                        <a:rPr lang="en-ID"/>
                        <a:t>#include &lt;iostream&gt;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Mengimpor library input/output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939347"/>
                  </a:ext>
                </a:extLst>
              </a:tr>
              <a:tr h="828581">
                <a:tc>
                  <a:txBody>
                    <a:bodyPr/>
                    <a:lstStyle/>
                    <a:p>
                      <a:r>
                        <a:rPr lang="en-ID"/>
                        <a:t>using namespace std;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Agar bisa pakai cout, cin tanpa std::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963897"/>
                  </a:ext>
                </a:extLst>
              </a:tr>
              <a:tr h="828581">
                <a:tc>
                  <a:txBody>
                    <a:bodyPr/>
                    <a:lstStyle/>
                    <a:p>
                      <a:r>
                        <a:rPr lang="en-ID"/>
                        <a:t>int main()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Fungsi utama program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003673"/>
                  </a:ext>
                </a:extLst>
              </a:tr>
              <a:tr h="828581">
                <a:tc>
                  <a:txBody>
                    <a:bodyPr/>
                    <a:lstStyle/>
                    <a:p>
                      <a:r>
                        <a:rPr lang="en-ID"/>
                        <a:t>cout &lt;&lt; 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Mencetak ke layar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829929"/>
                  </a:ext>
                </a:extLst>
              </a:tr>
              <a:tr h="828581">
                <a:tc>
                  <a:txBody>
                    <a:bodyPr/>
                    <a:lstStyle/>
                    <a:p>
                      <a:r>
                        <a:rPr lang="en-ID" dirty="0"/>
                        <a:t>return 0;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Menandakan</a:t>
                      </a:r>
                      <a:r>
                        <a:rPr lang="en-ID" dirty="0"/>
                        <a:t> program </a:t>
                      </a:r>
                      <a:r>
                        <a:rPr lang="en-ID" dirty="0" err="1"/>
                        <a:t>selesai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dengan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sukses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494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42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55DE-48B1-B2CB-EACA-2E3AE777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883" y="39224"/>
            <a:ext cx="4892234" cy="63915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Tipe</a:t>
            </a:r>
            <a:r>
              <a:rPr lang="en-US" sz="3600" dirty="0"/>
              <a:t> data </a:t>
            </a:r>
            <a:r>
              <a:rPr lang="en-US" sz="3600" dirty="0" err="1"/>
              <a:t>dasar</a:t>
            </a:r>
            <a:r>
              <a:rPr lang="en-US" sz="3600" dirty="0"/>
              <a:t> </a:t>
            </a:r>
            <a:endParaRPr lang="en-ID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9C5BCE-1A19-1BBB-980F-CBED64811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541267"/>
              </p:ext>
            </p:extLst>
          </p:nvPr>
        </p:nvGraphicFramePr>
        <p:xfrm>
          <a:off x="1103452" y="707309"/>
          <a:ext cx="9985096" cy="593058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96274">
                  <a:extLst>
                    <a:ext uri="{9D8B030D-6E8A-4147-A177-3AD203B41FA5}">
                      <a16:colId xmlns:a16="http://schemas.microsoft.com/office/drawing/2014/main" val="2957142414"/>
                    </a:ext>
                  </a:extLst>
                </a:gridCol>
                <a:gridCol w="2496274">
                  <a:extLst>
                    <a:ext uri="{9D8B030D-6E8A-4147-A177-3AD203B41FA5}">
                      <a16:colId xmlns:a16="http://schemas.microsoft.com/office/drawing/2014/main" val="3893487492"/>
                    </a:ext>
                  </a:extLst>
                </a:gridCol>
                <a:gridCol w="2496274">
                  <a:extLst>
                    <a:ext uri="{9D8B030D-6E8A-4147-A177-3AD203B41FA5}">
                      <a16:colId xmlns:a16="http://schemas.microsoft.com/office/drawing/2014/main" val="1450557362"/>
                    </a:ext>
                  </a:extLst>
                </a:gridCol>
                <a:gridCol w="2496274">
                  <a:extLst>
                    <a:ext uri="{9D8B030D-6E8A-4147-A177-3AD203B41FA5}">
                      <a16:colId xmlns:a16="http://schemas.microsoft.com/office/drawing/2014/main" val="3607133729"/>
                    </a:ext>
                  </a:extLst>
                </a:gridCol>
              </a:tblGrid>
              <a:tr h="234387">
                <a:tc>
                  <a:txBody>
                    <a:bodyPr/>
                    <a:lstStyle/>
                    <a:p>
                      <a:r>
                        <a:rPr lang="en-ID" sz="1600" b="1"/>
                        <a:t>Tipe</a:t>
                      </a:r>
                      <a:endParaRPr lang="en-ID" sz="1600"/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 b="1"/>
                        <a:t>Contoh</a:t>
                      </a:r>
                      <a:endParaRPr lang="en-ID" sz="1600"/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 b="1"/>
                        <a:t>Kegunaan</a:t>
                      </a:r>
                      <a:endParaRPr lang="en-ID" sz="1600"/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 b="1"/>
                        <a:t>Penjelasan Singkat</a:t>
                      </a:r>
                      <a:endParaRPr lang="en-ID" sz="1600"/>
                    </a:p>
                  </a:txBody>
                  <a:tcPr marL="46038" marR="46038" marT="23019" marB="23019" anchor="ctr"/>
                </a:tc>
                <a:extLst>
                  <a:ext uri="{0D108BD9-81ED-4DB2-BD59-A6C34878D82A}">
                    <a16:rowId xmlns:a16="http://schemas.microsoft.com/office/drawing/2014/main" val="104580247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r>
                        <a:rPr lang="en-ID" sz="1600"/>
                        <a:t>int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int umur = 20;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Bilangan bulat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Menyimpan angka bulat (positif/negatif), misalnya umur, jumlah, dll.</a:t>
                      </a:r>
                    </a:p>
                  </a:txBody>
                  <a:tcPr marL="46038" marR="46038" marT="23019" marB="23019" anchor="ctr"/>
                </a:tc>
                <a:extLst>
                  <a:ext uri="{0D108BD9-81ED-4DB2-BD59-A6C34878D82A}">
                    <a16:rowId xmlns:a16="http://schemas.microsoft.com/office/drawing/2014/main" val="713883694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r>
                        <a:rPr lang="en-ID" sz="1600"/>
                        <a:t>float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float suhu = 36.5f;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Bilangan desimal (presisi sedang)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Menyimpan angka desimal dengan ketelitian ±6 digit, hemat memori.</a:t>
                      </a:r>
                    </a:p>
                  </a:txBody>
                  <a:tcPr marL="46038" marR="46038" marT="23019" marB="23019" anchor="ctr"/>
                </a:tc>
                <a:extLst>
                  <a:ext uri="{0D108BD9-81ED-4DB2-BD59-A6C34878D82A}">
                    <a16:rowId xmlns:a16="http://schemas.microsoft.com/office/drawing/2014/main" val="1181210633"/>
                  </a:ext>
                </a:extLst>
              </a:tr>
              <a:tr h="937550">
                <a:tc>
                  <a:txBody>
                    <a:bodyPr/>
                    <a:lstStyle/>
                    <a:p>
                      <a:r>
                        <a:rPr lang="en-ID" sz="1600"/>
                        <a:t>double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double pi = 3.141592653;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Bilangan desimal presisi tinggi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Mirip float tapi lebih presisi (hingga 15 digit), digunakan untuk perhitungan ilmiah.</a:t>
                      </a:r>
                    </a:p>
                  </a:txBody>
                  <a:tcPr marL="46038" marR="46038" marT="23019" marB="23019" anchor="ctr"/>
                </a:tc>
                <a:extLst>
                  <a:ext uri="{0D108BD9-81ED-4DB2-BD59-A6C34878D82A}">
                    <a16:rowId xmlns:a16="http://schemas.microsoft.com/office/drawing/2014/main" val="2369964404"/>
                  </a:ext>
                </a:extLst>
              </a:tr>
              <a:tr h="585968">
                <a:tc>
                  <a:txBody>
                    <a:bodyPr/>
                    <a:lstStyle/>
                    <a:p>
                      <a:r>
                        <a:rPr lang="en-ID" sz="1600"/>
                        <a:t>char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char grade = 'A';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Karakter tunggal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Menyimpan satu karakter dalam tanda kutip tunggal ('A', 'b').</a:t>
                      </a:r>
                    </a:p>
                  </a:txBody>
                  <a:tcPr marL="46038" marR="46038" marT="23019" marB="23019" anchor="ctr"/>
                </a:tc>
                <a:extLst>
                  <a:ext uri="{0D108BD9-81ED-4DB2-BD59-A6C34878D82A}">
                    <a16:rowId xmlns:a16="http://schemas.microsoft.com/office/drawing/2014/main" val="484300436"/>
                  </a:ext>
                </a:extLst>
              </a:tr>
              <a:tr h="937550">
                <a:tc>
                  <a:txBody>
                    <a:bodyPr/>
                    <a:lstStyle/>
                    <a:p>
                      <a:r>
                        <a:rPr lang="en-ID" sz="1600"/>
                        <a:t>string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string nama = "Vanya";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Teks atau kalimat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Menyimpan kumpulan karakter, cocok untuk nama, kalimat, atau input dari user.</a:t>
                      </a:r>
                    </a:p>
                  </a:txBody>
                  <a:tcPr marL="46038" marR="46038" marT="23019" marB="23019" anchor="ctr"/>
                </a:tc>
                <a:extLst>
                  <a:ext uri="{0D108BD9-81ED-4DB2-BD59-A6C34878D82A}">
                    <a16:rowId xmlns:a16="http://schemas.microsoft.com/office/drawing/2014/main" val="3748107044"/>
                  </a:ext>
                </a:extLst>
              </a:tr>
              <a:tr h="937550">
                <a:tc>
                  <a:txBody>
                    <a:bodyPr/>
                    <a:lstStyle/>
                    <a:p>
                      <a:r>
                        <a:rPr lang="en-ID" sz="1600"/>
                        <a:t>bool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bool isOpen = true;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/>
                        <a:t>Nilai logika</a:t>
                      </a:r>
                    </a:p>
                  </a:txBody>
                  <a:tcPr marL="46038" marR="46038" marT="23019" marB="23019" anchor="ctr"/>
                </a:tc>
                <a:tc>
                  <a:txBody>
                    <a:bodyPr/>
                    <a:lstStyle/>
                    <a:p>
                      <a:r>
                        <a:rPr lang="en-ID" sz="1600" dirty="0" err="1"/>
                        <a:t>Menyimpan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nilai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benar</a:t>
                      </a:r>
                      <a:r>
                        <a:rPr lang="en-ID" sz="1600" dirty="0"/>
                        <a:t> (true) </a:t>
                      </a:r>
                      <a:r>
                        <a:rPr lang="en-ID" sz="1600" dirty="0" err="1"/>
                        <a:t>atau</a:t>
                      </a:r>
                      <a:r>
                        <a:rPr lang="en-ID" sz="1600" dirty="0"/>
                        <a:t> salah (false) </a:t>
                      </a:r>
                      <a:r>
                        <a:rPr lang="en-ID" sz="1600" dirty="0" err="1"/>
                        <a:t>untuk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pengambilan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keputusan</a:t>
                      </a:r>
                      <a:r>
                        <a:rPr lang="en-ID" sz="1600" dirty="0"/>
                        <a:t>.</a:t>
                      </a:r>
                    </a:p>
                  </a:txBody>
                  <a:tcPr marL="46038" marR="46038" marT="23019" marB="23019" anchor="ctr"/>
                </a:tc>
                <a:extLst>
                  <a:ext uri="{0D108BD9-81ED-4DB2-BD59-A6C34878D82A}">
                    <a16:rowId xmlns:a16="http://schemas.microsoft.com/office/drawing/2014/main" val="131607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03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8B27-92EA-471D-03DD-79490717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509" y="39479"/>
            <a:ext cx="6729559" cy="94436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Variable dan </a:t>
            </a:r>
            <a:r>
              <a:rPr lang="en-US" sz="4000" dirty="0" err="1"/>
              <a:t>konstanta</a:t>
            </a:r>
            <a:endParaRPr lang="en-ID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41B5D-01B6-82E8-4DF6-1FD25EEED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83848"/>
            <a:ext cx="10058400" cy="4050792"/>
          </a:xfrm>
        </p:spPr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apapun</a:t>
            </a:r>
            <a:r>
              <a:rPr lang="en-US" dirty="0"/>
              <a:t> dan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sementara</a:t>
            </a:r>
            <a:r>
              <a:rPr lang="en-US" dirty="0"/>
              <a:t>,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konstanta</a:t>
            </a:r>
            <a:r>
              <a:rPr lang="en-US" dirty="0"/>
              <a:t> yang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5090C-D430-AB17-70E4-E0D9CF63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228" y="1928217"/>
            <a:ext cx="4475544" cy="44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9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F3E46-DF24-A5A8-3A0F-D1FEBAE8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09575"/>
            <a:ext cx="113157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4CD8-5756-AFC6-9F1B-67E6A9A9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706" y="171073"/>
            <a:ext cx="8520588" cy="1032694"/>
          </a:xfrm>
        </p:spPr>
        <p:txBody>
          <a:bodyPr/>
          <a:lstStyle/>
          <a:p>
            <a:pPr algn="ctr"/>
            <a:r>
              <a:rPr lang="en-US" dirty="0"/>
              <a:t>Tabel </a:t>
            </a:r>
            <a:r>
              <a:rPr lang="en-US" dirty="0" err="1"/>
              <a:t>logika</a:t>
            </a:r>
            <a:r>
              <a:rPr lang="en-US" dirty="0"/>
              <a:t> Boolean (AND &amp;&amp;)</a:t>
            </a:r>
            <a:endParaRPr lang="en-ID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F3B2D7-3C17-7942-2EE9-597B49AAD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79266"/>
              </p:ext>
            </p:extLst>
          </p:nvPr>
        </p:nvGraphicFramePr>
        <p:xfrm>
          <a:off x="956157" y="1545060"/>
          <a:ext cx="10279686" cy="40686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426562">
                  <a:extLst>
                    <a:ext uri="{9D8B030D-6E8A-4147-A177-3AD203B41FA5}">
                      <a16:colId xmlns:a16="http://schemas.microsoft.com/office/drawing/2014/main" val="250044900"/>
                    </a:ext>
                  </a:extLst>
                </a:gridCol>
                <a:gridCol w="3426562">
                  <a:extLst>
                    <a:ext uri="{9D8B030D-6E8A-4147-A177-3AD203B41FA5}">
                      <a16:colId xmlns:a16="http://schemas.microsoft.com/office/drawing/2014/main" val="119751346"/>
                    </a:ext>
                  </a:extLst>
                </a:gridCol>
                <a:gridCol w="3426562">
                  <a:extLst>
                    <a:ext uri="{9D8B030D-6E8A-4147-A177-3AD203B41FA5}">
                      <a16:colId xmlns:a16="http://schemas.microsoft.com/office/drawing/2014/main" val="528429545"/>
                    </a:ext>
                  </a:extLst>
                </a:gridCol>
              </a:tblGrid>
              <a:tr h="813732">
                <a:tc>
                  <a:txBody>
                    <a:bodyPr/>
                    <a:lstStyle/>
                    <a:p>
                      <a:r>
                        <a:rPr lang="en-ID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A &amp;&amp;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043777"/>
                  </a:ext>
                </a:extLst>
              </a:tr>
              <a:tr h="813732"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072320"/>
                  </a:ext>
                </a:extLst>
              </a:tr>
              <a:tr h="813732"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4894"/>
                  </a:ext>
                </a:extLst>
              </a:tr>
              <a:tr h="813732"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402816"/>
                  </a:ext>
                </a:extLst>
              </a:tr>
              <a:tr h="813732"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564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28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B64A-2CFA-52EC-05FF-60AAE9E3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147398"/>
          </a:xfrm>
        </p:spPr>
        <p:txBody>
          <a:bodyPr/>
          <a:lstStyle/>
          <a:p>
            <a:pPr algn="ctr"/>
            <a:r>
              <a:rPr lang="en-US" dirty="0"/>
              <a:t>Operator OR (||)</a:t>
            </a:r>
            <a:endParaRPr lang="en-ID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8978E72-F15B-B07C-83AF-48FD36B0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169275"/>
              </p:ext>
            </p:extLst>
          </p:nvPr>
        </p:nvGraphicFramePr>
        <p:xfrm>
          <a:off x="853351" y="1394428"/>
          <a:ext cx="10485297" cy="43004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495099">
                  <a:extLst>
                    <a:ext uri="{9D8B030D-6E8A-4147-A177-3AD203B41FA5}">
                      <a16:colId xmlns:a16="http://schemas.microsoft.com/office/drawing/2014/main" val="3064412097"/>
                    </a:ext>
                  </a:extLst>
                </a:gridCol>
                <a:gridCol w="3495099">
                  <a:extLst>
                    <a:ext uri="{9D8B030D-6E8A-4147-A177-3AD203B41FA5}">
                      <a16:colId xmlns:a16="http://schemas.microsoft.com/office/drawing/2014/main" val="545408571"/>
                    </a:ext>
                  </a:extLst>
                </a:gridCol>
                <a:gridCol w="3495099">
                  <a:extLst>
                    <a:ext uri="{9D8B030D-6E8A-4147-A177-3AD203B41FA5}">
                      <a16:colId xmlns:a16="http://schemas.microsoft.com/office/drawing/2014/main" val="2920834000"/>
                    </a:ext>
                  </a:extLst>
                </a:gridCol>
              </a:tblGrid>
              <a:tr h="860096">
                <a:tc>
                  <a:txBody>
                    <a:bodyPr/>
                    <a:lstStyle/>
                    <a:p>
                      <a:r>
                        <a:rPr lang="en-ID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A ||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59489"/>
                  </a:ext>
                </a:extLst>
              </a:tr>
              <a:tr h="860096"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342535"/>
                  </a:ext>
                </a:extLst>
              </a:tr>
              <a:tr h="860096"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3982027"/>
                  </a:ext>
                </a:extLst>
              </a:tr>
              <a:tr h="860096"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788424"/>
                  </a:ext>
                </a:extLst>
              </a:tr>
              <a:tr h="860096"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249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45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720A-BB9D-50B0-97FF-7634BE68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6839"/>
            <a:ext cx="10058400" cy="985353"/>
          </a:xfrm>
        </p:spPr>
        <p:txBody>
          <a:bodyPr/>
          <a:lstStyle/>
          <a:p>
            <a:pPr algn="ctr"/>
            <a:r>
              <a:rPr lang="en-US" dirty="0"/>
              <a:t>Operator not (!)</a:t>
            </a:r>
            <a:endParaRPr lang="en-ID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3C4949-24D6-8033-1953-F02B65E12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377507"/>
              </p:ext>
            </p:extLst>
          </p:nvPr>
        </p:nvGraphicFramePr>
        <p:xfrm>
          <a:off x="724664" y="1950333"/>
          <a:ext cx="10742672" cy="254064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371336">
                  <a:extLst>
                    <a:ext uri="{9D8B030D-6E8A-4147-A177-3AD203B41FA5}">
                      <a16:colId xmlns:a16="http://schemas.microsoft.com/office/drawing/2014/main" val="1129223843"/>
                    </a:ext>
                  </a:extLst>
                </a:gridCol>
                <a:gridCol w="5371336">
                  <a:extLst>
                    <a:ext uri="{9D8B030D-6E8A-4147-A177-3AD203B41FA5}">
                      <a16:colId xmlns:a16="http://schemas.microsoft.com/office/drawing/2014/main" val="375605456"/>
                    </a:ext>
                  </a:extLst>
                </a:gridCol>
              </a:tblGrid>
              <a:tr h="846882">
                <a:tc>
                  <a:txBody>
                    <a:bodyPr/>
                    <a:lstStyle/>
                    <a:p>
                      <a:r>
                        <a:rPr lang="en-ID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!A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410674"/>
                  </a:ext>
                </a:extLst>
              </a:tr>
              <a:tr h="846882">
                <a:tc>
                  <a:txBody>
                    <a:bodyPr/>
                    <a:lstStyle/>
                    <a:p>
                      <a:r>
                        <a:rPr lang="en-ID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245523"/>
                  </a:ext>
                </a:extLst>
              </a:tr>
              <a:tr h="846882">
                <a:tc>
                  <a:txBody>
                    <a:bodyPr/>
                    <a:lstStyle/>
                    <a:p>
                      <a:r>
                        <a:rPr lang="en-ID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139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17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44E8288-EB87-F52F-D592-3114BB7E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63" y="434974"/>
            <a:ext cx="8897074" cy="59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08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DE4815-7F95-2925-37C7-7197C447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7" y="484632"/>
            <a:ext cx="10610126" cy="51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98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742A7-7760-FDDB-15AA-AA74FB610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09575"/>
            <a:ext cx="85344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++ Icon Logo PNG vector in SVG, PDF, AI, CDR format">
            <a:extLst>
              <a:ext uri="{FF2B5EF4-FFF2-40B4-BE49-F238E27FC236}">
                <a16:creationId xmlns:a16="http://schemas.microsoft.com/office/drawing/2014/main" id="{55FC75DC-3F86-374D-6DC4-23D5A98A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346" y="1406324"/>
            <a:ext cx="5389654" cy="40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F8D0-6876-142A-B870-8694FC9D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dipelajari</a:t>
            </a:r>
            <a:r>
              <a:rPr lang="en-US" dirty="0"/>
              <a:t> 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BEC4-5B91-176C-50A7-634CA3667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95593"/>
            <a:ext cx="7729728" cy="365460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/>
              <a:t>Pengantar</a:t>
            </a:r>
            <a:r>
              <a:rPr lang="en-US" sz="3200" dirty="0"/>
              <a:t> C++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/>
              <a:t>Struktur</a:t>
            </a:r>
            <a:r>
              <a:rPr lang="en-US" sz="3200" dirty="0"/>
              <a:t> Program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/>
              <a:t>Tipe</a:t>
            </a:r>
            <a:r>
              <a:rPr lang="en-US" sz="3200" dirty="0"/>
              <a:t> data </a:t>
            </a:r>
            <a:r>
              <a:rPr lang="en-US" sz="3200" dirty="0" err="1"/>
              <a:t>dasar</a:t>
            </a:r>
            <a:endParaRPr lang="en-US" sz="3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/>
              <a:t>Pendekatan</a:t>
            </a:r>
            <a:r>
              <a:rPr lang="en-US" sz="3200" dirty="0"/>
              <a:t> </a:t>
            </a:r>
            <a:r>
              <a:rPr lang="en-US" sz="3200" dirty="0" err="1"/>
              <a:t>pemecahan</a:t>
            </a:r>
            <a:r>
              <a:rPr lang="en-US" sz="3200" dirty="0"/>
              <a:t> </a:t>
            </a:r>
            <a:r>
              <a:rPr lang="en-US" sz="3200" dirty="0" err="1"/>
              <a:t>masalah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067376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968FB-DEE9-7F05-EAF6-1F87F5E3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316978"/>
            <a:ext cx="101536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6715B-4C7E-22E2-B1F7-6A5D08E8E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590" y="357694"/>
            <a:ext cx="9012820" cy="61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4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7D66E-9B77-68BE-16F9-6C01AA56D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86" y="551641"/>
            <a:ext cx="8827628" cy="57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99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6A8C89-68B1-F9D8-B205-ADAB2264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61" y="589369"/>
            <a:ext cx="8711878" cy="56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9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FBD7D-3807-57BB-EA4E-5DE88BA4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41" y="583569"/>
            <a:ext cx="9151718" cy="56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2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13D5-9AED-738F-0838-2C2681D4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Pendekatan</a:t>
            </a:r>
            <a:r>
              <a:rPr lang="en-US" sz="4000" dirty="0"/>
              <a:t> </a:t>
            </a:r>
            <a:r>
              <a:rPr lang="en-US" sz="4000" dirty="0" err="1"/>
              <a:t>pemecahan</a:t>
            </a:r>
            <a:r>
              <a:rPr lang="en-US" sz="4000" dirty="0"/>
              <a:t> </a:t>
            </a:r>
            <a:r>
              <a:rPr lang="en-US" sz="4000" dirty="0" err="1"/>
              <a:t>masalah</a:t>
            </a:r>
            <a:br>
              <a:rPr lang="en-ID" sz="4000" dirty="0"/>
            </a:br>
            <a:endParaRPr lang="en-ID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30BD3-DF34-E5E8-BB71-7F14AD4D2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93145"/>
            <a:ext cx="10058400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? </a:t>
            </a:r>
            <a:r>
              <a:rPr lang="en-US" dirty="0" err="1"/>
              <a:t>Seorang</a:t>
            </a:r>
            <a:r>
              <a:rPr lang="en-US" dirty="0"/>
              <a:t> programmer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menulis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juga </a:t>
            </a:r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dihadapi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,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yang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lewat</a:t>
            </a:r>
            <a:r>
              <a:rPr lang="en-US" dirty="0"/>
              <a:t> program </a:t>
            </a:r>
            <a:r>
              <a:rPr lang="en-US" dirty="0" err="1"/>
              <a:t>komputer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6266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39B2-6F35-B430-77D0-6DC91F69B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020A-6893-AF9D-65BD-9DFACA98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909" y="692977"/>
            <a:ext cx="9706182" cy="4760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err="1"/>
              <a:t>Pendekatan</a:t>
            </a:r>
            <a:r>
              <a:rPr lang="en-US" sz="4000" dirty="0"/>
              <a:t> </a:t>
            </a:r>
            <a:r>
              <a:rPr lang="en-US" sz="4000" dirty="0" err="1"/>
              <a:t>pemecahan</a:t>
            </a:r>
            <a:r>
              <a:rPr lang="en-US" sz="4000" dirty="0"/>
              <a:t> </a:t>
            </a:r>
            <a:r>
              <a:rPr lang="en-US" sz="4000" dirty="0" err="1"/>
              <a:t>masalah</a:t>
            </a:r>
            <a:br>
              <a:rPr lang="en-ID" sz="4000" dirty="0"/>
            </a:br>
            <a:endParaRPr lang="en-ID" sz="4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92E557-8A52-4D2A-EFF4-45460032161B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1463040"/>
          <a:ext cx="10058400" cy="39319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50530407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913337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D" b="1" dirty="0"/>
                        <a:t>Langkah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b="1"/>
                        <a:t>Penjelasan Singkat</a:t>
                      </a:r>
                      <a:endParaRPr lang="en-ID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116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/>
                        <a:t>1. </a:t>
                      </a:r>
                      <a:r>
                        <a:rPr lang="en-ID" b="1"/>
                        <a:t>Memahami Masalah</a:t>
                      </a:r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Apa yang diminta? Input apa? Output apa? Batasannya?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346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/>
                        <a:t>2. </a:t>
                      </a:r>
                      <a:r>
                        <a:rPr lang="en-ID" b="1"/>
                        <a:t>Menganalisis Masalah</a:t>
                      </a:r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Pecah jadi bagian kecil: perhitungan, pengambilan keputusan, pengulangan, dll.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9145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/>
                        <a:t>3. </a:t>
                      </a:r>
                      <a:r>
                        <a:rPr lang="en-ID" b="1"/>
                        <a:t>Merancang Solusi (Algoritma)</a:t>
                      </a:r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Buat langkah-langkah logis (flowchart atau pseudocode).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70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/>
                        <a:t>4. </a:t>
                      </a:r>
                      <a:r>
                        <a:rPr lang="en-ID" b="1"/>
                        <a:t>Mengubah ke Kode</a:t>
                      </a:r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Implementasi dalam bahasa C++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/>
                        <a:t>5. </a:t>
                      </a:r>
                      <a:r>
                        <a:rPr lang="en-ID" b="1"/>
                        <a:t>Menguji Program</a:t>
                      </a:r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Coba beberapa data (normal, ekstrim, salah input)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92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/>
                        <a:t>6. </a:t>
                      </a:r>
                      <a:r>
                        <a:rPr lang="en-ID" b="1"/>
                        <a:t>Memperbaiki &amp; Evaluasi</a:t>
                      </a:r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Perbaiki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jika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ada</a:t>
                      </a:r>
                      <a:r>
                        <a:rPr lang="en-ID" dirty="0"/>
                        <a:t> bug, </a:t>
                      </a:r>
                      <a:r>
                        <a:rPr lang="en-ID" dirty="0" err="1"/>
                        <a:t>optimalkan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jika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bisa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lebih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efisien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79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490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8900A7-8A7C-A414-7FEE-C8D706840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990086"/>
              </p:ext>
            </p:extLst>
          </p:nvPr>
        </p:nvGraphicFramePr>
        <p:xfrm>
          <a:off x="1066800" y="1645920"/>
          <a:ext cx="10058400" cy="35661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53549293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61568511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94221641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944367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D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Deskripsi Masalah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432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Hitung luas persegi panjang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panjang, lebar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luas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339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Tentukan bilangan ganjil/genap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satu bilangan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"Ganjil" / "Genap"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115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Hitung rata-rata nilai siswa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3 nilai ujian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rata-rata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408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Hitung total belanja + diskon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harga, qty, diskon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total bayar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47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/>
                        <a:t>Konversi suhu dari Celcius ke Fahrenheit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/>
                        <a:t>suhu dalam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suhu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dalam</a:t>
                      </a:r>
                      <a:r>
                        <a:rPr lang="en-ID" dirty="0"/>
                        <a:t> 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299121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950C7AD-6797-1552-195F-BE95A5A8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909" y="924470"/>
            <a:ext cx="9706182" cy="4760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err="1"/>
              <a:t>Pendekatan</a:t>
            </a:r>
            <a:r>
              <a:rPr lang="en-US" sz="4000" dirty="0"/>
              <a:t> </a:t>
            </a:r>
            <a:r>
              <a:rPr lang="en-US" sz="4000" dirty="0" err="1"/>
              <a:t>pemecahan</a:t>
            </a:r>
            <a:r>
              <a:rPr lang="en-US" sz="4000" dirty="0"/>
              <a:t> </a:t>
            </a:r>
            <a:r>
              <a:rPr lang="en-US" sz="4000" dirty="0" err="1"/>
              <a:t>masalah</a:t>
            </a:r>
            <a:br>
              <a:rPr lang="en-ID" sz="4000" dirty="0"/>
            </a:b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862184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C320A3-2C98-D3B3-34C9-181454A94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254" y="0"/>
            <a:ext cx="7615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54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2F00-340C-4F13-B884-67F87CE8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924" y="392034"/>
            <a:ext cx="5026152" cy="11725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Latihan C++</a:t>
            </a:r>
            <a:endParaRPr lang="en-ID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CC00-71D5-626E-E65D-8A5ED3251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628" y="1403604"/>
            <a:ext cx="10716228" cy="405079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Buatlah</a:t>
            </a:r>
            <a:r>
              <a:rPr lang="en-US" sz="1800" dirty="0"/>
              <a:t> program </a:t>
            </a:r>
            <a:r>
              <a:rPr lang="en-US" sz="1800" dirty="0" err="1"/>
              <a:t>menghitung</a:t>
            </a:r>
            <a:r>
              <a:rPr lang="en-US" sz="1800" dirty="0"/>
              <a:t> Luas </a:t>
            </a:r>
            <a:r>
              <a:rPr lang="en-US" sz="1800" dirty="0" err="1"/>
              <a:t>Segitiga</a:t>
            </a:r>
            <a:r>
              <a:rPr lang="en-US" sz="1800" dirty="0"/>
              <a:t> ( </a:t>
            </a:r>
            <a:r>
              <a:rPr lang="en-US" sz="1800" dirty="0" err="1"/>
              <a:t>Rumus</a:t>
            </a:r>
            <a:r>
              <a:rPr lang="en-US" sz="1800" dirty="0"/>
              <a:t> : </a:t>
            </a:r>
            <a:r>
              <a:rPr lang="en-US" sz="1800" dirty="0" err="1"/>
              <a:t>luas</a:t>
            </a:r>
            <a:r>
              <a:rPr lang="en-US" sz="1800" dirty="0"/>
              <a:t> = 0.5 x alas x </a:t>
            </a:r>
            <a:r>
              <a:rPr lang="en-US" sz="1800" dirty="0" err="1"/>
              <a:t>tinggi</a:t>
            </a:r>
            <a:r>
              <a:rPr lang="en-US" sz="1800" dirty="0"/>
              <a:t>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Buatlah</a:t>
            </a:r>
            <a:r>
              <a:rPr lang="en-US" sz="1800" dirty="0"/>
              <a:t> program </a:t>
            </a:r>
            <a:r>
              <a:rPr lang="en-US" sz="1800" dirty="0" err="1"/>
              <a:t>menyapa</a:t>
            </a:r>
            <a:r>
              <a:rPr lang="en-US" sz="1800" dirty="0"/>
              <a:t> </a:t>
            </a:r>
            <a:r>
              <a:rPr lang="en-US" sz="1800" dirty="0" err="1"/>
              <a:t>pengguna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input nama dan </a:t>
            </a:r>
            <a:r>
              <a:rPr lang="en-US" sz="1800" dirty="0" err="1"/>
              <a:t>umur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output 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ID" sz="1800" dirty="0"/>
              <a:t>“ Halo [nama], </a:t>
            </a:r>
            <a:r>
              <a:rPr lang="en-ID" sz="1800" dirty="0" err="1"/>
              <a:t>umur</a:t>
            </a:r>
            <a:r>
              <a:rPr lang="en-ID" sz="1800" dirty="0"/>
              <a:t> </a:t>
            </a:r>
            <a:r>
              <a:rPr lang="en-ID" sz="1800" dirty="0" err="1"/>
              <a:t>kamu</a:t>
            </a:r>
            <a:r>
              <a:rPr lang="en-ID" sz="1800" dirty="0"/>
              <a:t> [</a:t>
            </a:r>
            <a:r>
              <a:rPr lang="en-ID" sz="1800" dirty="0" err="1"/>
              <a:t>umur</a:t>
            </a:r>
            <a:r>
              <a:rPr lang="en-ID" sz="1800" dirty="0"/>
              <a:t>] </a:t>
            </a:r>
            <a:r>
              <a:rPr lang="en-ID" sz="1800" dirty="0" err="1"/>
              <a:t>tahun</a:t>
            </a:r>
            <a:r>
              <a:rPr lang="en-ID" sz="1800" dirty="0"/>
              <a:t>.”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ID" sz="1800" dirty="0" err="1"/>
              <a:t>Buatlah</a:t>
            </a:r>
            <a:r>
              <a:rPr lang="en-ID" sz="1800" dirty="0"/>
              <a:t> program </a:t>
            </a:r>
            <a:r>
              <a:rPr lang="en-ID" sz="1800" dirty="0" err="1"/>
              <a:t>menghitung</a:t>
            </a:r>
            <a:r>
              <a:rPr lang="en-ID" sz="1800" dirty="0"/>
              <a:t> </a:t>
            </a:r>
            <a:r>
              <a:rPr lang="en-ID" sz="1800" dirty="0" err="1"/>
              <a:t>nilai</a:t>
            </a:r>
            <a:r>
              <a:rPr lang="en-ID" sz="1800" dirty="0"/>
              <a:t> rata-rata 3 </a:t>
            </a:r>
            <a:r>
              <a:rPr lang="en-ID" sz="1800" dirty="0" err="1"/>
              <a:t>nilai</a:t>
            </a:r>
            <a:r>
              <a:rPr lang="en-ID" sz="1800" dirty="0"/>
              <a:t>. ( </a:t>
            </a:r>
            <a:r>
              <a:rPr lang="en-ID" sz="1800" dirty="0" err="1"/>
              <a:t>Rumus</a:t>
            </a:r>
            <a:r>
              <a:rPr lang="en-ID" sz="1800" dirty="0"/>
              <a:t> : </a:t>
            </a:r>
            <a:r>
              <a:rPr lang="en-ID" sz="1800" dirty="0" err="1"/>
              <a:t>ratarata</a:t>
            </a:r>
            <a:r>
              <a:rPr lang="en-ID" sz="1800" dirty="0"/>
              <a:t> = (nil1 + nil2 + nil3) / 3 )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ID" sz="1800" dirty="0" err="1"/>
              <a:t>Buatlah</a:t>
            </a:r>
            <a:r>
              <a:rPr lang="en-ID" sz="1800" dirty="0"/>
              <a:t> program </a:t>
            </a:r>
            <a:r>
              <a:rPr lang="en-ID" sz="1800" dirty="0" err="1"/>
              <a:t>penjumlahan</a:t>
            </a:r>
            <a:r>
              <a:rPr lang="en-ID" sz="1800" dirty="0"/>
              <a:t> 2 </a:t>
            </a:r>
            <a:r>
              <a:rPr lang="en-ID" sz="1800" dirty="0" err="1"/>
              <a:t>bilangan</a:t>
            </a:r>
            <a:r>
              <a:rPr lang="en-ID" sz="1800" dirty="0"/>
              <a:t>. (</a:t>
            </a:r>
            <a:r>
              <a:rPr lang="en-ID" sz="1800" dirty="0" err="1"/>
              <a:t>Rumus</a:t>
            </a:r>
            <a:r>
              <a:rPr lang="en-ID" sz="1800" dirty="0"/>
              <a:t> : </a:t>
            </a:r>
            <a:r>
              <a:rPr lang="en-ID" sz="1800" dirty="0" err="1"/>
              <a:t>hasil</a:t>
            </a:r>
            <a:r>
              <a:rPr lang="en-ID" sz="1800" dirty="0"/>
              <a:t> = nil1 + nil2 )</a:t>
            </a:r>
          </a:p>
          <a:p>
            <a:pPr marL="0" indent="0">
              <a:lnSpc>
                <a:spcPct val="150000"/>
              </a:lnSpc>
              <a:buNone/>
            </a:pPr>
            <a:endParaRPr lang="en-ID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ID" sz="1800" dirty="0" err="1">
                <a:solidFill>
                  <a:srgbClr val="FF0000"/>
                </a:solidFill>
              </a:rPr>
              <a:t>Boleh</a:t>
            </a:r>
            <a:r>
              <a:rPr lang="en-ID" sz="1800" dirty="0">
                <a:solidFill>
                  <a:srgbClr val="FF0000"/>
                </a:solidFill>
              </a:rPr>
              <a:t> </a:t>
            </a:r>
            <a:r>
              <a:rPr lang="en-ID" sz="1800" dirty="0" err="1">
                <a:solidFill>
                  <a:srgbClr val="FF0000"/>
                </a:solidFill>
              </a:rPr>
              <a:t>menggunakan</a:t>
            </a:r>
            <a:r>
              <a:rPr lang="en-ID" sz="1800" dirty="0">
                <a:solidFill>
                  <a:srgbClr val="FF0000"/>
                </a:solidFill>
              </a:rPr>
              <a:t> </a:t>
            </a:r>
            <a:r>
              <a:rPr lang="en-ID" sz="1800" dirty="0" err="1">
                <a:solidFill>
                  <a:srgbClr val="FF0000"/>
                </a:solidFill>
              </a:rPr>
              <a:t>chatgpt</a:t>
            </a:r>
            <a:r>
              <a:rPr lang="en-ID" sz="1800" dirty="0">
                <a:solidFill>
                  <a:srgbClr val="FF0000"/>
                </a:solidFill>
              </a:rPr>
              <a:t> </a:t>
            </a:r>
            <a:r>
              <a:rPr lang="en-ID" sz="1800" dirty="0" err="1">
                <a:solidFill>
                  <a:srgbClr val="FF0000"/>
                </a:solidFill>
              </a:rPr>
              <a:t>asalkan</a:t>
            </a:r>
            <a:r>
              <a:rPr lang="en-ID" sz="1800" dirty="0">
                <a:solidFill>
                  <a:srgbClr val="FF0000"/>
                </a:solidFill>
              </a:rPr>
              <a:t> </a:t>
            </a:r>
            <a:r>
              <a:rPr lang="en-ID" sz="1800" dirty="0" err="1">
                <a:solidFill>
                  <a:srgbClr val="FF0000"/>
                </a:solidFill>
              </a:rPr>
              <a:t>paham</a:t>
            </a:r>
            <a:r>
              <a:rPr lang="en-ID" sz="1800" dirty="0">
                <a:solidFill>
                  <a:srgbClr val="FF0000"/>
                </a:solidFill>
              </a:rPr>
              <a:t> </a:t>
            </a:r>
            <a:r>
              <a:rPr lang="en-ID" sz="1800" dirty="0" err="1">
                <a:solidFill>
                  <a:srgbClr val="FF0000"/>
                </a:solidFill>
              </a:rPr>
              <a:t>dengan</a:t>
            </a:r>
            <a:r>
              <a:rPr lang="en-ID" sz="1800" dirty="0">
                <a:solidFill>
                  <a:srgbClr val="FF0000"/>
                </a:solidFill>
              </a:rPr>
              <a:t> </a:t>
            </a:r>
            <a:r>
              <a:rPr lang="en-ID" sz="1800" dirty="0" err="1">
                <a:solidFill>
                  <a:srgbClr val="FF0000"/>
                </a:solidFill>
              </a:rPr>
              <a:t>logikanya</a:t>
            </a:r>
            <a:r>
              <a:rPr lang="en-ID" sz="1800" dirty="0">
                <a:solidFill>
                  <a:srgbClr val="FF0000"/>
                </a:solidFill>
              </a:rPr>
              <a:t>. </a:t>
            </a:r>
            <a:r>
              <a:rPr lang="en-ID" sz="1800" dirty="0" err="1">
                <a:solidFill>
                  <a:srgbClr val="FF0000"/>
                </a:solidFill>
              </a:rPr>
              <a:t>Biasakan</a:t>
            </a:r>
            <a:r>
              <a:rPr lang="en-ID" sz="1800" dirty="0">
                <a:solidFill>
                  <a:srgbClr val="FF0000"/>
                </a:solidFill>
              </a:rPr>
              <a:t> </a:t>
            </a:r>
            <a:r>
              <a:rPr lang="en-ID" sz="1800" dirty="0" err="1">
                <a:solidFill>
                  <a:srgbClr val="FF0000"/>
                </a:solidFill>
              </a:rPr>
              <a:t>ngetik</a:t>
            </a:r>
            <a:r>
              <a:rPr lang="en-ID" sz="1800" dirty="0">
                <a:solidFill>
                  <a:srgbClr val="FF0000"/>
                </a:solidFill>
              </a:rPr>
              <a:t> juga </a:t>
            </a:r>
            <a:r>
              <a:rPr lang="en-ID" sz="1800" dirty="0" err="1">
                <a:solidFill>
                  <a:srgbClr val="FF0000"/>
                </a:solidFill>
              </a:rPr>
              <a:t>jangan</a:t>
            </a:r>
            <a:r>
              <a:rPr lang="en-ID" sz="1800" dirty="0">
                <a:solidFill>
                  <a:srgbClr val="FF0000"/>
                </a:solidFill>
              </a:rPr>
              <a:t> </a:t>
            </a:r>
            <a:r>
              <a:rPr lang="en-ID" sz="1800" dirty="0" err="1">
                <a:solidFill>
                  <a:srgbClr val="FF0000"/>
                </a:solidFill>
              </a:rPr>
              <a:t>copas</a:t>
            </a:r>
            <a:r>
              <a:rPr lang="en-ID" sz="18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968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4BD1-E437-2716-7DCC-3FEDCC44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3042"/>
            <a:ext cx="10058400" cy="545515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Download C++ (</a:t>
            </a:r>
            <a:r>
              <a:rPr lang="en-US" sz="3600" dirty="0" err="1"/>
              <a:t>VSCode</a:t>
            </a:r>
            <a:r>
              <a:rPr lang="en-US" sz="3600" dirty="0"/>
              <a:t>)</a:t>
            </a:r>
            <a:endParaRPr lang="en-ID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573F0-B3E3-CC7C-457C-C5D6FC48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03604"/>
            <a:ext cx="10058400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Link download </a:t>
            </a:r>
            <a:r>
              <a:rPr lang="en-US" dirty="0" err="1"/>
              <a:t>VSCode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https://code.visualstudio.com/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Link </a:t>
            </a:r>
            <a:r>
              <a:rPr lang="en-US" dirty="0" err="1"/>
              <a:t>dokumentasi</a:t>
            </a:r>
            <a:r>
              <a:rPr lang="en-US" dirty="0"/>
              <a:t> C++ : </a:t>
            </a:r>
            <a:r>
              <a:rPr lang="en-US" dirty="0">
                <a:hlinkClick r:id="rId4"/>
              </a:rPr>
              <a:t>https://code.visualstudio.com/docs/cpp/config-mingw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Link langkah2 install C++ di </a:t>
            </a:r>
            <a:r>
              <a:rPr lang="en-US" dirty="0" err="1"/>
              <a:t>VSCode</a:t>
            </a:r>
            <a:r>
              <a:rPr lang="en-US" dirty="0"/>
              <a:t> : </a:t>
            </a:r>
            <a:r>
              <a:rPr lang="en-US" dirty="0">
                <a:hlinkClick r:id="rId5"/>
              </a:rPr>
              <a:t>https://youtu.be/DMWD7wfhgNY?si=ayqPYX-V6JJeCwie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Link C++ Playground (</a:t>
            </a:r>
            <a:r>
              <a:rPr lang="en-US" dirty="0" err="1"/>
              <a:t>tanpa</a:t>
            </a:r>
            <a:r>
              <a:rPr lang="en-US" dirty="0"/>
              <a:t> install) : </a:t>
            </a:r>
            <a:r>
              <a:rPr lang="en-US" dirty="0">
                <a:hlinkClick r:id="rId6"/>
              </a:rPr>
              <a:t>https://programiz.pro/ide/cpp</a:t>
            </a:r>
            <a:endParaRPr lang="en-US" dirty="0"/>
          </a:p>
          <a:p>
            <a:pPr>
              <a:lnSpc>
                <a:spcPct val="150000"/>
              </a:lnSpc>
            </a:pPr>
            <a:endParaRPr lang="en-ID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C23C487-E432-EF42-D267-D9634F33C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35" y="4534208"/>
            <a:ext cx="1831030" cy="179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SYS2 · GitHub">
            <a:extLst>
              <a:ext uri="{FF2B5EF4-FFF2-40B4-BE49-F238E27FC236}">
                <a16:creationId xmlns:a16="http://schemas.microsoft.com/office/drawing/2014/main" id="{1BF2095D-82A6-CAE4-C9EF-B8496F6C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62" y="4554464"/>
            <a:ext cx="1759352" cy="17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++ Icon Logo PNG vector in SVG, PDF, AI, CDR format">
            <a:extLst>
              <a:ext uri="{FF2B5EF4-FFF2-40B4-BE49-F238E27FC236}">
                <a16:creationId xmlns:a16="http://schemas.microsoft.com/office/drawing/2014/main" id="{B681ED51-FF86-24F1-76D5-7DDB5BD6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120" y="4466554"/>
            <a:ext cx="2639468" cy="19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65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A82F-0FAC-9EC2-2F76-F3C7102C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964"/>
            <a:ext cx="10058400" cy="82180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Algoritma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A357-E097-D4D5-721F-9A0504181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772" y="1203767"/>
            <a:ext cx="9412456" cy="508128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ID" dirty="0"/>
              <a:t>Langkah-</a:t>
            </a:r>
            <a:r>
              <a:rPr lang="en-ID" dirty="0" err="1"/>
              <a:t>langkah</a:t>
            </a:r>
            <a:r>
              <a:rPr lang="en-ID" dirty="0"/>
              <a:t> yang </a:t>
            </a:r>
            <a:r>
              <a:rPr lang="en-ID" b="1" dirty="0" err="1"/>
              <a:t>tersusun</a:t>
            </a:r>
            <a:r>
              <a:rPr lang="en-ID" b="1" dirty="0"/>
              <a:t> </a:t>
            </a:r>
            <a:r>
              <a:rPr lang="en-ID" b="1" dirty="0" err="1"/>
              <a:t>secara</a:t>
            </a:r>
            <a:r>
              <a:rPr lang="en-ID" b="1" dirty="0"/>
              <a:t> </a:t>
            </a:r>
            <a:r>
              <a:rPr lang="en-ID" b="1" dirty="0" err="1"/>
              <a:t>logis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menyelesaikan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.</a:t>
            </a:r>
          </a:p>
          <a:p>
            <a:pPr>
              <a:lnSpc>
                <a:spcPct val="170000"/>
              </a:lnSpc>
            </a:pPr>
            <a:r>
              <a:rPr lang="en-ID" dirty="0"/>
              <a:t>Ciri-</a:t>
            </a:r>
            <a:r>
              <a:rPr lang="en-ID" dirty="0" err="1"/>
              <a:t>ciri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jelas</a:t>
            </a:r>
            <a:r>
              <a:rPr lang="en-ID" dirty="0"/>
              <a:t>, </a:t>
            </a:r>
            <a:r>
              <a:rPr lang="en-ID" dirty="0" err="1"/>
              <a:t>berurut</a:t>
            </a:r>
            <a:r>
              <a:rPr lang="en-ID" dirty="0"/>
              <a:t>,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ambigu</a:t>
            </a:r>
            <a:r>
              <a:rPr lang="en-ID" dirty="0"/>
              <a:t> dan </a:t>
            </a:r>
            <a:r>
              <a:rPr lang="en-ID" dirty="0" err="1"/>
              <a:t>efisien</a:t>
            </a:r>
            <a:r>
              <a:rPr lang="en-ID" dirty="0"/>
              <a:t>.</a:t>
            </a:r>
          </a:p>
          <a:p>
            <a:pPr>
              <a:lnSpc>
                <a:spcPct val="170000"/>
              </a:lnSpc>
            </a:pP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mie</a:t>
            </a:r>
            <a:r>
              <a:rPr lang="en-ID" dirty="0"/>
              <a:t> instant :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arenR"/>
            </a:pPr>
            <a:r>
              <a:rPr lang="en-ID" dirty="0"/>
              <a:t>Rebus air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arenR"/>
            </a:pPr>
            <a:r>
              <a:rPr lang="en-ID" dirty="0"/>
              <a:t>Masukkan </a:t>
            </a:r>
            <a:r>
              <a:rPr lang="en-ID" dirty="0" err="1"/>
              <a:t>mie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air </a:t>
            </a:r>
            <a:r>
              <a:rPr lang="en-ID" dirty="0" err="1"/>
              <a:t>mendidih</a:t>
            </a:r>
            <a:endParaRPr lang="en-ID" dirty="0"/>
          </a:p>
          <a:p>
            <a:pPr marL="457200" indent="-457200">
              <a:lnSpc>
                <a:spcPct val="170000"/>
              </a:lnSpc>
              <a:buFont typeface="+mj-lt"/>
              <a:buAutoNum type="arabicParenR"/>
            </a:pPr>
            <a:r>
              <a:rPr lang="en-ID" dirty="0" err="1"/>
              <a:t>Tunggu</a:t>
            </a:r>
            <a:r>
              <a:rPr lang="en-ID" dirty="0"/>
              <a:t> 3 </a:t>
            </a:r>
            <a:r>
              <a:rPr lang="en-ID" dirty="0" err="1"/>
              <a:t>menit</a:t>
            </a:r>
            <a:endParaRPr lang="en-ID" dirty="0"/>
          </a:p>
          <a:p>
            <a:pPr marL="457200" indent="-457200">
              <a:lnSpc>
                <a:spcPct val="170000"/>
              </a:lnSpc>
              <a:buFont typeface="+mj-lt"/>
              <a:buAutoNum type="arabicParenR"/>
            </a:pPr>
            <a:r>
              <a:rPr lang="en-ID" dirty="0"/>
              <a:t>Masukkan </a:t>
            </a:r>
            <a:r>
              <a:rPr lang="en-ID" dirty="0" err="1"/>
              <a:t>bumbu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mangkuk</a:t>
            </a:r>
            <a:endParaRPr lang="en-ID" dirty="0"/>
          </a:p>
          <a:p>
            <a:pPr marL="457200" indent="-457200">
              <a:lnSpc>
                <a:spcPct val="170000"/>
              </a:lnSpc>
              <a:buFont typeface="+mj-lt"/>
              <a:buAutoNum type="arabicParenR"/>
            </a:pPr>
            <a:r>
              <a:rPr lang="en-ID" dirty="0"/>
              <a:t>Tuang </a:t>
            </a:r>
            <a:r>
              <a:rPr lang="en-ID" dirty="0" err="1"/>
              <a:t>mie</a:t>
            </a:r>
            <a:r>
              <a:rPr lang="en-ID" dirty="0"/>
              <a:t> dan </a:t>
            </a:r>
            <a:r>
              <a:rPr lang="en-ID" dirty="0" err="1"/>
              <a:t>airnya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mangkuk</a:t>
            </a:r>
            <a:endParaRPr lang="en-ID" dirty="0"/>
          </a:p>
          <a:p>
            <a:pPr marL="457200" indent="-457200">
              <a:lnSpc>
                <a:spcPct val="170000"/>
              </a:lnSpc>
              <a:buFont typeface="+mj-lt"/>
              <a:buAutoNum type="arabicParenR"/>
            </a:pPr>
            <a:r>
              <a:rPr lang="en-ID" dirty="0" err="1"/>
              <a:t>Aduk</a:t>
            </a:r>
            <a:r>
              <a:rPr lang="en-ID" dirty="0"/>
              <a:t>,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sajikan</a:t>
            </a:r>
            <a:endParaRPr lang="en-ID" dirty="0"/>
          </a:p>
          <a:p>
            <a:pPr marL="0" indent="0">
              <a:lnSpc>
                <a:spcPct val="170000"/>
              </a:lnSpc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0660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4FD0-EC44-4CC2-3B84-DD36140B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806" y="314168"/>
            <a:ext cx="5604388" cy="893458"/>
          </a:xfrm>
        </p:spPr>
        <p:txBody>
          <a:bodyPr/>
          <a:lstStyle/>
          <a:p>
            <a:pPr algn="ctr"/>
            <a:r>
              <a:rPr lang="en-US" dirty="0" err="1"/>
              <a:t>Pengantar</a:t>
            </a:r>
            <a:r>
              <a:rPr lang="en-US" dirty="0"/>
              <a:t> C++</a:t>
            </a:r>
            <a:endParaRPr lang="en-ID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DB6A92-41B9-BC7F-DBD9-B2F85735A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42499"/>
            <a:ext cx="10058400" cy="47078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Dibangun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Bahasa C.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C++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termasuk</a:t>
            </a:r>
            <a:r>
              <a:rPr lang="en-US" sz="2400" dirty="0"/>
              <a:t> Bahasa </a:t>
            </a:r>
            <a:r>
              <a:rPr lang="en-US" sz="2400" dirty="0" err="1"/>
              <a:t>pemrograman</a:t>
            </a:r>
            <a:r>
              <a:rPr lang="en-US" sz="2400" dirty="0"/>
              <a:t> Tingkat </a:t>
            </a:r>
            <a:r>
              <a:rPr lang="en-US" sz="2400" dirty="0" err="1"/>
              <a:t>tinggi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Bahasa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dikenal</a:t>
            </a:r>
            <a:r>
              <a:rPr lang="en-US" sz="2400" dirty="0"/>
              <a:t> </a:t>
            </a:r>
            <a:r>
              <a:rPr lang="en-US" sz="2400" dirty="0" err="1"/>
              <a:t>kuat</a:t>
            </a:r>
            <a:r>
              <a:rPr lang="en-US" sz="2400" dirty="0"/>
              <a:t>, </a:t>
            </a:r>
            <a:r>
              <a:rPr lang="en-US" sz="2400" dirty="0" err="1"/>
              <a:t>cepat</a:t>
            </a:r>
            <a:r>
              <a:rPr lang="en-US" sz="2400" dirty="0"/>
              <a:t> dan </a:t>
            </a:r>
            <a:r>
              <a:rPr lang="en-US" sz="2400" dirty="0" err="1"/>
              <a:t>fleksibel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Dia </a:t>
            </a:r>
            <a:r>
              <a:rPr lang="en-US" sz="2400" dirty="0" err="1"/>
              <a:t>berbasis</a:t>
            </a:r>
            <a:r>
              <a:rPr lang="en-US" sz="2400" dirty="0"/>
              <a:t> C dan </a:t>
            </a:r>
            <a:r>
              <a:rPr lang="en-US" sz="2400" dirty="0" err="1"/>
              <a:t>mendukung</a:t>
            </a:r>
            <a:r>
              <a:rPr lang="en-US" sz="2400" dirty="0"/>
              <a:t> OOP (Object Oriented Programming).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Dikembangkan</a:t>
            </a:r>
            <a:r>
              <a:rPr lang="en-US" sz="2400" dirty="0"/>
              <a:t> oleh Bjarne Stroustrup di </a:t>
            </a:r>
            <a:r>
              <a:rPr lang="en-US" sz="2400" dirty="0" err="1"/>
              <a:t>awal</a:t>
            </a:r>
            <a:r>
              <a:rPr lang="en-US" sz="2400" dirty="0"/>
              <a:t> 1980-an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Belajar</a:t>
            </a:r>
            <a:r>
              <a:rPr lang="en-US" sz="2400" dirty="0"/>
              <a:t> C++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</a:t>
            </a:r>
            <a:r>
              <a:rPr lang="en-US" sz="2400" dirty="0" err="1"/>
              <a:t>kuat</a:t>
            </a:r>
            <a:r>
              <a:rPr lang="en-US" sz="2400" dirty="0"/>
              <a:t> </a:t>
            </a:r>
            <a:r>
              <a:rPr lang="en-US" sz="2400" dirty="0" err="1"/>
              <a:t>tentang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 structural &amp; OOP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Menjadi</a:t>
            </a:r>
            <a:r>
              <a:rPr lang="en-US" sz="2400" dirty="0"/>
              <a:t> Langkah </a:t>
            </a:r>
            <a:r>
              <a:rPr lang="en-US" sz="2400" dirty="0" err="1"/>
              <a:t>awal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belajar</a:t>
            </a:r>
            <a:r>
              <a:rPr lang="en-US" sz="2400" dirty="0"/>
              <a:t> Bahasa lain </a:t>
            </a:r>
            <a:r>
              <a:rPr lang="en-US" sz="2400" dirty="0" err="1"/>
              <a:t>seperti</a:t>
            </a:r>
            <a:r>
              <a:rPr lang="en-US" sz="2400" dirty="0"/>
              <a:t> Java, C, Python, Golang dan </a:t>
            </a:r>
            <a:r>
              <a:rPr lang="en-US" sz="2400" dirty="0" err="1"/>
              <a:t>lainnya</a:t>
            </a:r>
            <a:r>
              <a:rPr lang="en-US" sz="2400" dirty="0"/>
              <a:t>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72562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49A41-A45E-AE59-A662-55CB9D91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1" y="451890"/>
            <a:ext cx="11012438" cy="563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9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067D5-0A14-29BC-855B-D4C04BB52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0" y="394864"/>
            <a:ext cx="11860280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7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Panasonic Solo Microwave Oven 25L NN-ST32HMTTE - Grey">
            <a:extLst>
              <a:ext uri="{FF2B5EF4-FFF2-40B4-BE49-F238E27FC236}">
                <a16:creationId xmlns:a16="http://schemas.microsoft.com/office/drawing/2014/main" id="{43FED56D-AAC4-2112-1945-0785D99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314" y="1474421"/>
            <a:ext cx="2117018" cy="211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UBG bakal hadirkan sejumlah fitur baru pada tahun 2024 - ANTARA News">
            <a:extLst>
              <a:ext uri="{FF2B5EF4-FFF2-40B4-BE49-F238E27FC236}">
                <a16:creationId xmlns:a16="http://schemas.microsoft.com/office/drawing/2014/main" id="{ECE96A39-8D93-A3A0-1E79-5083A1B0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952" y="796403"/>
            <a:ext cx="3036426" cy="202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tnite for Nintendo Switch - Nintendo Official Site">
            <a:extLst>
              <a:ext uri="{FF2B5EF4-FFF2-40B4-BE49-F238E27FC236}">
                <a16:creationId xmlns:a16="http://schemas.microsoft.com/office/drawing/2014/main" id="{46BCC95D-703C-5BE3-F105-D31F7FB4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952" y="2820687"/>
            <a:ext cx="3090950" cy="17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Unreal Engine?">
            <a:extLst>
              <a:ext uri="{FF2B5EF4-FFF2-40B4-BE49-F238E27FC236}">
                <a16:creationId xmlns:a16="http://schemas.microsoft.com/office/drawing/2014/main" id="{1CB63B29-DE01-7C97-1E71-ED184EF26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58" y="4072804"/>
            <a:ext cx="2352556" cy="156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ity is Canceling the Runtime Fee">
            <a:extLst>
              <a:ext uri="{FF2B5EF4-FFF2-40B4-BE49-F238E27FC236}">
                <a16:creationId xmlns:a16="http://schemas.microsoft.com/office/drawing/2014/main" id="{ED94C645-D461-60C5-26D6-CB327BBFD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t="16826" r="18209" b="13066"/>
          <a:stretch>
            <a:fillRect/>
          </a:stretch>
        </p:blipFill>
        <p:spPr bwMode="auto">
          <a:xfrm>
            <a:off x="9799900" y="5428283"/>
            <a:ext cx="2214624" cy="121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a Itu Photoshop? Temukan Jawabannya di Sini!">
            <a:extLst>
              <a:ext uri="{FF2B5EF4-FFF2-40B4-BE49-F238E27FC236}">
                <a16:creationId xmlns:a16="http://schemas.microsoft.com/office/drawing/2014/main" id="{56AA89D3-AD50-EDE2-BA2C-CE73151A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6" y="475198"/>
            <a:ext cx="2752798" cy="154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3224452-CD97-5DF5-7519-6201F9F1D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1" y="2346824"/>
            <a:ext cx="3526420" cy="9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B8B837-07A5-FD8C-4DCF-F0FEEAB3A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5" y="3429000"/>
            <a:ext cx="3109732" cy="97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0" descr="Adobe Premiere Pro | E-SPIN Group">
            <a:extLst>
              <a:ext uri="{FF2B5EF4-FFF2-40B4-BE49-F238E27FC236}">
                <a16:creationId xmlns:a16="http://schemas.microsoft.com/office/drawing/2014/main" id="{A86B3E3D-64A1-D580-23A5-88BD8835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1" y="4771269"/>
            <a:ext cx="2336048" cy="131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am Tangan Smartwatch Digitec VISION Original Resmi – Time Kingdom">
            <a:extLst>
              <a:ext uri="{FF2B5EF4-FFF2-40B4-BE49-F238E27FC236}">
                <a16:creationId xmlns:a16="http://schemas.microsoft.com/office/drawing/2014/main" id="{18B6B91F-7397-BB3A-5877-6F91EBE14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44" y="0"/>
            <a:ext cx="2152888" cy="215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ekolah Robotika No.1 di Jakarta - Sari Teknologi - Robotik">
            <a:extLst>
              <a:ext uri="{FF2B5EF4-FFF2-40B4-BE49-F238E27FC236}">
                <a16:creationId xmlns:a16="http://schemas.microsoft.com/office/drawing/2014/main" id="{9F2D7E93-3543-385E-D917-1C9826B2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40" y="3690640"/>
            <a:ext cx="2632208" cy="263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1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E884-049D-C3AB-010B-AB28FB44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068" y="102668"/>
            <a:ext cx="4847863" cy="915904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Struktur</a:t>
            </a:r>
            <a:r>
              <a:rPr lang="en-US" sz="4000" dirty="0"/>
              <a:t> program</a:t>
            </a:r>
            <a:endParaRPr lang="en-ID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1843E-7B81-8332-FE56-866D8D3FA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4" y="1018572"/>
            <a:ext cx="80962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92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595</TotalTime>
  <Words>1242</Words>
  <Application>Microsoft Office PowerPoint</Application>
  <PresentationFormat>Widescreen</PresentationFormat>
  <Paragraphs>245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Rockwell</vt:lpstr>
      <vt:lpstr>Rockwell Condensed</vt:lpstr>
      <vt:lpstr>Times New Roman</vt:lpstr>
      <vt:lpstr>Wingdings</vt:lpstr>
      <vt:lpstr>Wood Type</vt:lpstr>
      <vt:lpstr>Intro to C++ &amp; Problem solving</vt:lpstr>
      <vt:lpstr>Apa saja yang dipelajari ?</vt:lpstr>
      <vt:lpstr>Download C++ (VSCode)</vt:lpstr>
      <vt:lpstr>Algoritma</vt:lpstr>
      <vt:lpstr>Pengantar C++</vt:lpstr>
      <vt:lpstr>PowerPoint Presentation</vt:lpstr>
      <vt:lpstr>PowerPoint Presentation</vt:lpstr>
      <vt:lpstr>PowerPoint Presentation</vt:lpstr>
      <vt:lpstr>Struktur program</vt:lpstr>
      <vt:lpstr>PowerPoint Presentation</vt:lpstr>
      <vt:lpstr>Tipe data dasar </vt:lpstr>
      <vt:lpstr>Variable dan konstanta</vt:lpstr>
      <vt:lpstr>PowerPoint Presentation</vt:lpstr>
      <vt:lpstr>Tabel logika Boolean (AND &amp;&amp;)</vt:lpstr>
      <vt:lpstr>Operator OR (||)</vt:lpstr>
      <vt:lpstr>Operator not (!)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Pendekatan pemecahan masalah </vt:lpstr>
      <vt:lpstr>Pendekatan pemecahan masalah </vt:lpstr>
      <vt:lpstr>Pendekatan pemecahan masalah </vt:lpstr>
      <vt:lpstr>PowerPoint Presentation</vt:lpstr>
      <vt:lpstr>Latihan C++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Vanya Zura</dc:creator>
  <cp:lastModifiedBy>Vanya Zura</cp:lastModifiedBy>
  <cp:revision>84</cp:revision>
  <dcterms:created xsi:type="dcterms:W3CDTF">2025-06-22T12:49:22Z</dcterms:created>
  <dcterms:modified xsi:type="dcterms:W3CDTF">2025-06-23T08:05:57Z</dcterms:modified>
</cp:coreProperties>
</file>